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4" r:id="rId4"/>
    <p:sldId id="262" r:id="rId5"/>
    <p:sldId id="263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61" r:id="rId19"/>
    <p:sldId id="259" r:id="rId20"/>
    <p:sldId id="26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66CC"/>
    <a:srgbClr val="666699"/>
    <a:srgbClr val="009999"/>
    <a:srgbClr val="006699"/>
    <a:srgbClr val="336699"/>
    <a:srgbClr val="CC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35" autoAdjust="0"/>
    <p:restoredTop sz="90929"/>
  </p:normalViewPr>
  <p:slideViewPr>
    <p:cSldViewPr>
      <p:cViewPr>
        <p:scale>
          <a:sx n="50" d="100"/>
          <a:sy n="50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4CE7E-A2A1-47AE-8C06-7D7892B30CD0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CDF61-5AB5-46DC-9981-9134C720ED2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DF61-5AB5-46DC-9981-9134C720ED2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590800"/>
            <a:ext cx="6096000" cy="8382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096000" cy="762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E27B76-3168-48CF-8DE7-4142818B9F7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15AF0-2E6B-401D-B0EE-85E029B25A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019800" y="-76200"/>
            <a:ext cx="1981200" cy="67818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76200" y="-76200"/>
            <a:ext cx="5791200" cy="67818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DE3E6-0F3D-44C2-935E-CF3541F9D03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AEB29-007F-481B-B1DE-EBC21100F17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A0D60-0692-4B1F-849C-CDBD0F3F745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76200" y="838200"/>
            <a:ext cx="3543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771900" y="838200"/>
            <a:ext cx="3543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822CB-5661-46D5-9230-F163085D60A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F2BF8-990B-4018-8151-1E475F74C67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6D008-5587-40A2-A548-8603B907E09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CF279-1115-4B3B-85E4-56E0C8980F8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2030E-DF2A-40B3-AF41-8DB11930694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BBAAF-B794-41C8-A39C-40EA605FA4B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-76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838200"/>
            <a:ext cx="7239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DCEC37FC-54F3-4FFC-BD69-AF9C6661DF5D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Haettenschweile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 b="1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 b="1">
          <a:solidFill>
            <a:srgbClr val="4D4D4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2400" b="1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tecadigital.ipb.pt/bitstream/10198/543/1/CIAWI_2005_vg_emc_final.pdf" TargetMode="External"/><Relationship Id="rId2" Type="http://schemas.openxmlformats.org/officeDocument/2006/relationships/hyperlink" Target="http://mahara.org/about/eportfolio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lectronicportfolios.org/" TargetMode="External"/><Relationship Id="rId5" Type="http://schemas.openxmlformats.org/officeDocument/2006/relationships/hyperlink" Target="http://orfeu.org/weblearning20/5_2_def_caract_representacoes/" TargetMode="External"/><Relationship Id="rId4" Type="http://schemas.openxmlformats.org/officeDocument/2006/relationships/hyperlink" Target="http://www.elearningeuropa.info/files/media/media11561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pspecs.org/2A/" TargetMode="External"/><Relationship Id="rId2" Type="http://schemas.openxmlformats.org/officeDocument/2006/relationships/hyperlink" Target="http://academic.regis.edu/LAAP/eportfolio/basics_types.ht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YpJoQhUU7CM&amp;feature=related/" TargetMode="External"/><Relationship Id="rId5" Type="http://schemas.openxmlformats.org/officeDocument/2006/relationships/hyperlink" Target="http://bibliotecadigital.ipb.pt/bitstream/10198/4749/1/MeirinhosR_g.pdf" TargetMode="External"/><Relationship Id="rId4" Type="http://schemas.openxmlformats.org/officeDocument/2006/relationships/hyperlink" Target="http://www.ensinolivre.pt/?q=node/2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MARLENE82/portfolio-digital-4142565/" TargetMode="External"/><Relationship Id="rId2" Type="http://schemas.openxmlformats.org/officeDocument/2006/relationships/hyperlink" Target="http://pt.scribd.com/doc/549088/PORTFOLIO-DIGITAL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arcprensky.com/writing/Prensky%20-%20Digital%20Natives,%20Digital%20Immigrants%20-%20Part1.pdf" TargetMode="External"/><Relationship Id="rId4" Type="http://schemas.openxmlformats.org/officeDocument/2006/relationships/hyperlink" Target="http://oafurtiga.blogspot.com/2007/05/portflio-electrnico.html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1052736"/>
            <a:ext cx="7704856" cy="1512168"/>
          </a:xfrm>
        </p:spPr>
        <p:txBody>
          <a:bodyPr/>
          <a:lstStyle/>
          <a:p>
            <a:r>
              <a:rPr lang="pt-PT" dirty="0" smtClean="0"/>
              <a:t> Gestão de Conteúdos com Aplicações Instaladas em Servidores</a:t>
            </a:r>
            <a:r>
              <a:rPr lang="en-US" dirty="0" smtClean="0"/>
              <a:t/>
            </a:r>
            <a:br>
              <a:rPr lang="en-US" dirty="0" smtClean="0"/>
            </a:br>
            <a:endParaRPr lang="pt-PT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708920"/>
            <a:ext cx="6207968" cy="3744416"/>
          </a:xfrm>
        </p:spPr>
        <p:txBody>
          <a:bodyPr/>
          <a:lstStyle/>
          <a:p>
            <a:r>
              <a:rPr lang="pt-PT" sz="1800" dirty="0" smtClean="0"/>
              <a:t>Ciências e Tecnologias da Documentação e Informação</a:t>
            </a:r>
          </a:p>
          <a:p>
            <a:endParaRPr lang="pt-PT" sz="1800" dirty="0" smtClean="0"/>
          </a:p>
          <a:p>
            <a:r>
              <a:rPr lang="pt-PT" sz="1800" dirty="0" smtClean="0"/>
              <a:t>Grupo 4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   André Teixeira 9080168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 Marisa Roque 9080012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   Ricardo Esteves 9090300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  Vasco Pacheco 9090034	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			              Aplicações Informáticas</a:t>
            </a:r>
          </a:p>
          <a:p>
            <a:pPr>
              <a:lnSpc>
                <a:spcPct val="150000"/>
              </a:lnSpc>
            </a:pPr>
            <a:r>
              <a:rPr lang="pt-PT" sz="1800" dirty="0" smtClean="0"/>
              <a:t>				Eng.º Lino Oliveira</a:t>
            </a:r>
            <a:endParaRPr lang="en-US" sz="1800" dirty="0"/>
          </a:p>
        </p:txBody>
      </p:sp>
      <p:pic>
        <p:nvPicPr>
          <p:cNvPr id="6" name="Imagem 5" descr="ESEIG_IPP_Marca_co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764704"/>
            <a:ext cx="2520280" cy="432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Marisa</a:t>
            </a:r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8" name="Imagem 7" descr="C:\Documents and Settings\André Teixeira\Ambiente de trabalho\Faculdade\3ºano - 1ro semestre\ai\3ro trabalho\ANDRE PC\Marisa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06489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Vasco</a:t>
            </a:r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5" name="Imagem 4" descr="C:\Documents and Settings\André Teixeira\Ambiente de trabalho\Faculdade\3ºano - 1ro semestre\ai\3ro trabalho\ANDRE PC\VASC0 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64087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Ricardo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6" name="Imagem 5" descr="C:\Documents and Settings\André Teixeira\Ambiente de trabalho\Faculdade\3ºano - 1ro semestre\ai\3ro trabalho\ANDRE PC\ricardo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813690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Grupo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5" name="Imagem 4" descr="C:\Documents and Settings\André Teixeira\Ambiente de trabalho\Faculdade\3ºano - 1ro semestre\ai\3ro trabalho\ANDRE PC\grupo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4888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Grupo  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6" name="Imagem 5" descr="C:\Documents and Settings\André Teixeira\Ambiente de trabalho\Faculdade\3ºano - 1ro semestre\ai\3ro trabalho\ANDRE PC\vistagrup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6409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Grupo – Interacção de Grupo</a:t>
            </a:r>
          </a:p>
          <a:p>
            <a:endParaRPr lang="pt-PT" dirty="0"/>
          </a:p>
          <a:p>
            <a:r>
              <a:rPr lang="pt-PT" dirty="0" smtClean="0"/>
              <a:t>  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5" name="Imagem 4" descr="C:\Documents and Settings\André Teixeira\Ambiente de trabalho\Faculdade\3ºano - 1ro semestre\ai\3ro trabalho\ANDRE PC\interaçao forum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49694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Conclusão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67544" y="1087189"/>
            <a:ext cx="6948264" cy="1264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Perceber em que consiste a gestão de conteúdos com aplicações instaladas em servidores;</a:t>
            </a:r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Aquisição de novos conhecimentos sobre novos softwares;</a:t>
            </a:r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 err="1" smtClean="0"/>
              <a:t>Mahara-</a:t>
            </a:r>
            <a:r>
              <a:rPr lang="pt-PT" dirty="0" smtClean="0"/>
              <a:t>  Atingir o objectivo do trabalho;</a:t>
            </a:r>
          </a:p>
          <a:p>
            <a:endParaRPr lang="pt-PT" dirty="0" smtClean="0"/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Criação de Portefólios Digitais.</a:t>
            </a: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 smtClean="0"/>
          </a:p>
          <a:p>
            <a:endParaRPr lang="pt-PT" dirty="0"/>
          </a:p>
          <a:p>
            <a:r>
              <a:rPr lang="pt-PT" dirty="0" smtClean="0"/>
              <a:t>  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Questões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67544" y="620688"/>
            <a:ext cx="6948264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 smtClean="0"/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 smtClean="0"/>
          </a:p>
          <a:p>
            <a:endParaRPr lang="pt-PT" dirty="0"/>
          </a:p>
          <a:p>
            <a:r>
              <a:rPr lang="pt-PT" dirty="0" smtClean="0"/>
              <a:t>  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ângulo 4"/>
          <p:cNvSpPr/>
          <p:nvPr/>
        </p:nvSpPr>
        <p:spPr>
          <a:xfrm>
            <a:off x="395536" y="1196752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Que vantagens pode ter um portefólio na aprendizagem do aluno? </a:t>
            </a:r>
            <a:endParaRPr lang="pt-PT" dirty="0" smtClean="0"/>
          </a:p>
          <a:p>
            <a:pPr marL="457200" indent="-457200">
              <a:buFont typeface="+mj-lt"/>
              <a:buAutoNum type="arabicPeriod"/>
            </a:pPr>
            <a:endParaRPr lang="pt-PT" dirty="0" smtClean="0"/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Que </a:t>
            </a:r>
            <a:r>
              <a:rPr lang="pt-PT" dirty="0" smtClean="0"/>
              <a:t>conteúdos acharam mais importante incluir no vosso </a:t>
            </a:r>
            <a:r>
              <a:rPr lang="pt-PT" dirty="0" err="1" smtClean="0"/>
              <a:t>PLEfolio</a:t>
            </a:r>
            <a:r>
              <a:rPr lang="pt-PT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pt-PT" dirty="0" smtClean="0"/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De </a:t>
            </a:r>
            <a:r>
              <a:rPr lang="pt-PT" dirty="0" smtClean="0"/>
              <a:t>que forma a Plataforma </a:t>
            </a:r>
            <a:r>
              <a:rPr lang="pt-PT" dirty="0" err="1" smtClean="0"/>
              <a:t>Mahara</a:t>
            </a:r>
            <a:r>
              <a:rPr lang="pt-PT" dirty="0" smtClean="0"/>
              <a:t>, instalada, pode ser útil?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0"/>
            <a:ext cx="6096000" cy="838200"/>
          </a:xfrm>
        </p:spPr>
        <p:txBody>
          <a:bodyPr/>
          <a:lstStyle/>
          <a:p>
            <a:pPr algn="ctr"/>
            <a:r>
              <a:rPr lang="pt-PT" sz="3200" dirty="0" smtClean="0"/>
              <a:t>Bibliografia	</a:t>
            </a:r>
            <a:endParaRPr lang="en-US" sz="3200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6096000" cy="3024336"/>
          </a:xfrm>
        </p:spPr>
        <p:txBody>
          <a:bodyPr>
            <a:noAutofit/>
          </a:bodyPr>
          <a:lstStyle/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About</a:t>
            </a:r>
            <a:r>
              <a:rPr lang="pt-PT" sz="1400" dirty="0"/>
              <a:t> </a:t>
            </a:r>
            <a:r>
              <a:rPr lang="pt-PT" sz="1400" dirty="0" err="1"/>
              <a:t>E-Portfolios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13 de Out. 2011]. Disponível em WWW &lt;URL: </a:t>
            </a:r>
            <a:r>
              <a:rPr lang="pt-PT" sz="1400" u="sng" dirty="0">
                <a:hlinkClick r:id="rId2"/>
              </a:rPr>
              <a:t>http://mahara.org/about/eportfolios/</a:t>
            </a:r>
            <a:r>
              <a:rPr lang="pt-PT" sz="1400" dirty="0"/>
              <a:t>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Biblioteca </a:t>
            </a:r>
            <a:r>
              <a:rPr lang="pt-PT" sz="1400" dirty="0" err="1"/>
              <a:t>digital-</a:t>
            </a:r>
            <a:r>
              <a:rPr lang="pt-PT" sz="1400" dirty="0"/>
              <a:t> UM SISTEMA DE E-LEARNING PARA A WEB SEMÂNTICA BASEADO NA TECNOLOGIA DE AGENTES [Em Linha]. [</a:t>
            </a:r>
            <a:r>
              <a:rPr lang="pt-PT" sz="1400" dirty="0" err="1"/>
              <a:t>Consult</a:t>
            </a:r>
            <a:r>
              <a:rPr lang="pt-PT" sz="1400" dirty="0"/>
              <a:t>. 7 de Out. 2011]. Disponível em WWW &lt;URL: </a:t>
            </a:r>
            <a:r>
              <a:rPr lang="pt-PT" sz="1400" u="sng" dirty="0">
                <a:hlinkClick r:id="rId3"/>
              </a:rPr>
              <a:t>http://bibliotecadigital.ipb.pt/bitstream/10198/543/1/CIAWI_2005_vg_emc_final.pdf</a:t>
            </a:r>
            <a:r>
              <a:rPr lang="pt-PT" sz="1400" dirty="0" smtClean="0"/>
              <a:t>&gt;</a:t>
            </a:r>
          </a:p>
          <a:p>
            <a:pPr lvl="0" algn="l"/>
            <a:endParaRPr lang="pt-PT" sz="1400" dirty="0" smtClean="0"/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 smtClean="0"/>
              <a:t>E-learning</a:t>
            </a:r>
            <a:r>
              <a:rPr lang="pt-PT" sz="1400" dirty="0" smtClean="0"/>
              <a:t> [Em Linha]. [</a:t>
            </a:r>
            <a:r>
              <a:rPr lang="pt-PT" sz="1400" dirty="0" err="1" smtClean="0"/>
              <a:t>Consult</a:t>
            </a:r>
            <a:r>
              <a:rPr lang="pt-PT" sz="1400" dirty="0" smtClean="0"/>
              <a:t>. 8 de Out. 2011]. Disponível em WWW &lt;URL: </a:t>
            </a:r>
            <a:r>
              <a:rPr lang="pt-PT" sz="1400" u="sng" dirty="0" smtClean="0">
                <a:hlinkClick r:id="rId4"/>
              </a:rPr>
              <a:t>http://www.elearningeuropa.info/files/media/media11561.pdf</a:t>
            </a:r>
            <a:r>
              <a:rPr lang="pt-PT" sz="1400" dirty="0" smtClean="0"/>
              <a:t>&gt;</a:t>
            </a:r>
            <a:r>
              <a:rPr lang="pt-PT" sz="1400" dirty="0"/>
              <a:t/>
            </a:r>
            <a:br>
              <a:rPr lang="pt-PT" sz="1400" dirty="0"/>
            </a:br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COSTA, Rogério da – A </a:t>
            </a:r>
            <a:r>
              <a:rPr lang="pt-PT" sz="1400" dirty="0" err="1"/>
              <a:t>cutura</a:t>
            </a:r>
            <a:r>
              <a:rPr lang="pt-PT" sz="1400" dirty="0"/>
              <a:t> digital. 2ª ed. : </a:t>
            </a:r>
            <a:r>
              <a:rPr lang="pt-PT" sz="1400" dirty="0" err="1"/>
              <a:t>Publifolha</a:t>
            </a:r>
            <a:r>
              <a:rPr lang="pt-PT" sz="1400" dirty="0"/>
              <a:t>, 2003. 96p. (FOLHA explica). ISBN  978-85-7402-385-4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CRUZ, Jorge Filipe Pereira da – Portefólio digital (</a:t>
            </a:r>
            <a:r>
              <a:rPr lang="pt-PT" sz="1400" dirty="0" err="1"/>
              <a:t>e-portefólio</a:t>
            </a:r>
            <a:r>
              <a:rPr lang="pt-PT" sz="1400" dirty="0"/>
              <a:t>). Universidade do Minho: Escola de Engenharia, 2009. 182f. Tese de Mestrado.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Da Web 2.0 ao </a:t>
            </a:r>
            <a:r>
              <a:rPr lang="pt-PT" sz="1400" dirty="0" err="1"/>
              <a:t>e-Learning</a:t>
            </a:r>
            <a:r>
              <a:rPr lang="pt-PT" sz="1400" dirty="0"/>
              <a:t> 2.0: Aprender na Rede [Em Linha]. [</a:t>
            </a:r>
            <a:r>
              <a:rPr lang="pt-PT" sz="1400" dirty="0" err="1"/>
              <a:t>Consult</a:t>
            </a:r>
            <a:r>
              <a:rPr lang="pt-PT" sz="1400" dirty="0"/>
              <a:t>. 13 de Out. 2011]. Disponível em WWW &lt;URL: </a:t>
            </a:r>
            <a:r>
              <a:rPr lang="pt-PT" sz="1400" u="sng" dirty="0">
                <a:hlinkClick r:id="rId5"/>
              </a:rPr>
              <a:t>http://orfeu.org/weblearning20/5_2_def_caract_representacoes</a:t>
            </a:r>
            <a:r>
              <a:rPr lang="pt-PT" sz="1400" u="sng" dirty="0" smtClean="0">
                <a:hlinkClick r:id="rId5"/>
              </a:rPr>
              <a:t>/</a:t>
            </a:r>
            <a:r>
              <a:rPr lang="pt-PT" sz="1400" dirty="0" smtClean="0"/>
              <a:t>&gt;</a:t>
            </a:r>
          </a:p>
          <a:p>
            <a:pPr lvl="0" algn="l"/>
            <a:endParaRPr lang="en-US" sz="1400" dirty="0"/>
          </a:p>
          <a:p>
            <a:pPr algn="l">
              <a:buFont typeface="Wingdings" pitchFamily="2" charset="2"/>
              <a:buChar char="q"/>
            </a:pPr>
            <a:r>
              <a:rPr lang="pt-PT" sz="1400" dirty="0" smtClean="0"/>
              <a:t> </a:t>
            </a:r>
            <a:r>
              <a:rPr lang="pt-PT" sz="1400" dirty="0" err="1" smtClean="0"/>
              <a:t>Electronicportfolios</a:t>
            </a:r>
            <a:r>
              <a:rPr lang="pt-PT" sz="1400" dirty="0" smtClean="0"/>
              <a:t> </a:t>
            </a:r>
            <a:r>
              <a:rPr lang="pt-PT" sz="1400" dirty="0"/>
              <a:t>[Em Linha]. [</a:t>
            </a:r>
            <a:r>
              <a:rPr lang="pt-PT" sz="1400" dirty="0" err="1"/>
              <a:t>Consult</a:t>
            </a:r>
            <a:r>
              <a:rPr lang="pt-PT" sz="1400" dirty="0"/>
              <a:t>. 12 de Out. 2011]. Disponível em WWW &lt;URL: </a:t>
            </a:r>
            <a:r>
              <a:rPr lang="pt-PT" sz="1400" u="sng" dirty="0">
                <a:hlinkClick r:id="rId6"/>
              </a:rPr>
              <a:t>http://electronicportfolios.org/</a:t>
            </a:r>
            <a:r>
              <a:rPr lang="pt-PT" sz="1400" dirty="0"/>
              <a:t>&gt;</a:t>
            </a:r>
            <a:endParaRPr lang="en-US" sz="1400" dirty="0"/>
          </a:p>
          <a:p>
            <a:pPr lvl="0" algn="l" eaLnBrk="0" hangingPunct="0">
              <a:spcBef>
                <a:spcPct val="0"/>
              </a:spcBef>
            </a:pPr>
            <a:endParaRPr lang="pt-PT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l">
              <a:buFont typeface="Wingdings" pitchFamily="2" charset="2"/>
              <a:buChar char="q"/>
            </a:pPr>
            <a:endParaRPr lang="en-US" sz="1400" dirty="0" smtClean="0"/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0"/>
            <a:ext cx="6096000" cy="838200"/>
          </a:xfrm>
        </p:spPr>
        <p:txBody>
          <a:bodyPr/>
          <a:lstStyle/>
          <a:p>
            <a:pPr algn="ctr"/>
            <a:r>
              <a:rPr lang="pt-PT" sz="3200" dirty="0" smtClean="0"/>
              <a:t>Bibliografia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	</a:t>
            </a:r>
            <a:endParaRPr lang="en-US" sz="3200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6096000" cy="762000"/>
          </a:xfrm>
        </p:spPr>
        <p:txBody>
          <a:bodyPr>
            <a:noAutofit/>
          </a:bodyPr>
          <a:lstStyle/>
          <a:p>
            <a:pPr lvl="0" algn="l" eaLnBrk="0" hangingPunct="0">
              <a:spcBef>
                <a:spcPct val="0"/>
              </a:spcBef>
            </a:pPr>
            <a:endParaRPr lang="pt-PT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E-Portfolio</a:t>
            </a:r>
            <a:r>
              <a:rPr lang="pt-PT" sz="1400" dirty="0"/>
              <a:t> </a:t>
            </a:r>
            <a:r>
              <a:rPr lang="pt-PT" sz="1400" dirty="0" err="1"/>
              <a:t>Basics</a:t>
            </a:r>
            <a:r>
              <a:rPr lang="pt-PT" sz="1400" dirty="0"/>
              <a:t>: </a:t>
            </a:r>
            <a:r>
              <a:rPr lang="pt-PT" sz="1400" dirty="0" err="1"/>
              <a:t>Types</a:t>
            </a:r>
            <a:r>
              <a:rPr lang="pt-PT" sz="1400" dirty="0"/>
              <a:t> </a:t>
            </a:r>
            <a:r>
              <a:rPr lang="pt-PT" sz="1400" dirty="0" err="1"/>
              <a:t>of</a:t>
            </a:r>
            <a:r>
              <a:rPr lang="pt-PT" sz="1400" dirty="0"/>
              <a:t> </a:t>
            </a:r>
            <a:r>
              <a:rPr lang="pt-PT" sz="1400" dirty="0" err="1"/>
              <a:t>e-portfolios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10 de Out. 2011]. Disponível em WWW &lt;URL: </a:t>
            </a:r>
            <a:r>
              <a:rPr lang="pt-PT" sz="1400" u="sng" dirty="0">
                <a:hlinkClick r:id="rId2"/>
              </a:rPr>
              <a:t>http://academic.regis.edu/LAAP/eportfolio/basics_types.htm/</a:t>
            </a:r>
            <a:r>
              <a:rPr lang="pt-PT" sz="1400" dirty="0"/>
              <a:t>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Eportfolios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6 de Out. 2011]. Disponível em WWW &lt;URL: http://michelesprojects.wikispaces.com/eportfolios? </a:t>
            </a:r>
            <a:r>
              <a:rPr lang="pt-PT" sz="1400" dirty="0" err="1"/>
              <a:t>F=print</a:t>
            </a:r>
            <a:r>
              <a:rPr lang="pt-PT" sz="1400" dirty="0"/>
              <a:t>/&gt;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Leap</a:t>
            </a:r>
            <a:r>
              <a:rPr lang="pt-PT" sz="1400" dirty="0"/>
              <a:t> 2A – </a:t>
            </a:r>
            <a:r>
              <a:rPr lang="pt-PT" sz="1400" dirty="0" err="1"/>
              <a:t>eportfolio</a:t>
            </a:r>
            <a:r>
              <a:rPr lang="pt-PT" sz="1400" dirty="0"/>
              <a:t> </a:t>
            </a:r>
            <a:r>
              <a:rPr lang="pt-PT" sz="1400" dirty="0" err="1"/>
              <a:t>portability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10 de Jan. 2012]. Disponível em WWW &lt;URL:  </a:t>
            </a:r>
            <a:r>
              <a:rPr lang="pt-PT" sz="1400" u="sng" dirty="0">
                <a:hlinkClick r:id="rId3"/>
              </a:rPr>
              <a:t>http://www.leapspecs.org/2A/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Mahara</a:t>
            </a:r>
            <a:r>
              <a:rPr lang="pt-PT" sz="1400" dirty="0"/>
              <a:t> - uma solução de portfólio electrónico [Em Linha]. [</a:t>
            </a:r>
            <a:r>
              <a:rPr lang="pt-PT" sz="1400" dirty="0" err="1"/>
              <a:t>Consult</a:t>
            </a:r>
            <a:r>
              <a:rPr lang="pt-PT" sz="1400" dirty="0"/>
              <a:t>. 12 de Out. 2011]. Disponível em WWW &lt;URL: </a:t>
            </a:r>
            <a:r>
              <a:rPr lang="pt-PT" sz="1400" u="sng" dirty="0">
                <a:hlinkClick r:id="rId4"/>
              </a:rPr>
              <a:t>http://www.ensinolivre.pt/?q=node/20</a:t>
            </a:r>
            <a:r>
              <a:rPr lang="pt-PT" sz="1400" u="sng" dirty="0" smtClean="0">
                <a:hlinkClick r:id="rId4"/>
              </a:rPr>
              <a:t>/</a:t>
            </a:r>
            <a:r>
              <a:rPr lang="pt-PT" sz="1400" dirty="0" smtClean="0"/>
              <a:t>&gt;</a:t>
            </a:r>
          </a:p>
          <a:p>
            <a:pPr lvl="0" algn="l">
              <a:buFont typeface="Wingdings" pitchFamily="2" charset="2"/>
              <a:buChar char="q"/>
            </a:pPr>
            <a:endParaRPr lang="pt-PT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MEIRINHOS, Manuel – </a:t>
            </a:r>
            <a:r>
              <a:rPr lang="pt-PT" sz="1400" dirty="0" err="1"/>
              <a:t>El</a:t>
            </a:r>
            <a:r>
              <a:rPr lang="pt-PT" sz="1400" dirty="0"/>
              <a:t> </a:t>
            </a:r>
            <a:r>
              <a:rPr lang="pt-PT" sz="1400" dirty="0" err="1"/>
              <a:t>open</a:t>
            </a:r>
            <a:r>
              <a:rPr lang="pt-PT" sz="1400" dirty="0"/>
              <a:t> </a:t>
            </a:r>
            <a:r>
              <a:rPr lang="pt-PT" sz="1400" dirty="0" err="1"/>
              <a:t>source</a:t>
            </a:r>
            <a:r>
              <a:rPr lang="pt-PT" sz="1400" dirty="0"/>
              <a:t> </a:t>
            </a:r>
            <a:r>
              <a:rPr lang="pt-PT" sz="1400" dirty="0" err="1"/>
              <a:t>en</a:t>
            </a:r>
            <a:r>
              <a:rPr lang="pt-PT" sz="1400" dirty="0"/>
              <a:t> </a:t>
            </a:r>
            <a:r>
              <a:rPr lang="pt-PT" sz="1400" dirty="0" err="1"/>
              <a:t>la</a:t>
            </a:r>
            <a:r>
              <a:rPr lang="pt-PT" sz="1400" dirty="0"/>
              <a:t> </a:t>
            </a:r>
            <a:r>
              <a:rPr lang="pt-PT" sz="1400" dirty="0" err="1"/>
              <a:t>educación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27 de Nov. 2011]. Disponível em WWW &lt;URL:  </a:t>
            </a:r>
            <a:r>
              <a:rPr lang="pt-PT" sz="1400" u="sng" dirty="0">
                <a:hlinkClick r:id="rId5"/>
              </a:rPr>
              <a:t>http://bibliotecadigital.ipb.pt/bitstream/10198/4749/1/MeirinhosR_g.pdf</a:t>
            </a:r>
            <a:r>
              <a:rPr lang="pt-PT" sz="1400" dirty="0"/>
              <a:t>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Mi </a:t>
            </a:r>
            <a:r>
              <a:rPr lang="pt-PT" sz="1400" dirty="0" err="1"/>
              <a:t>portafolio</a:t>
            </a:r>
            <a:r>
              <a:rPr lang="pt-PT" sz="1400" dirty="0"/>
              <a:t> electrónico [Em Linha]. [</a:t>
            </a:r>
            <a:r>
              <a:rPr lang="pt-PT" sz="1400" dirty="0" err="1"/>
              <a:t>Consult</a:t>
            </a:r>
            <a:r>
              <a:rPr lang="pt-PT" sz="1400" dirty="0"/>
              <a:t>. 7 de Out. 2011]. Disponível em WWW &lt;URL: </a:t>
            </a:r>
            <a:r>
              <a:rPr lang="pt-PT" sz="1400" u="sng" dirty="0">
                <a:hlinkClick r:id="rId6"/>
              </a:rPr>
              <a:t>http://www.youtube.com/watch?v=YpJoQhUU7CM&amp;feature=related/</a:t>
            </a:r>
            <a:r>
              <a:rPr lang="pt-PT" sz="1400" dirty="0"/>
              <a:t>&gt;</a:t>
            </a:r>
            <a:endParaRPr lang="en-US" sz="1400" dirty="0"/>
          </a:p>
          <a:p>
            <a:pPr lvl="0" algn="l">
              <a:buFont typeface="Wingdings" pitchFamily="2" charset="2"/>
              <a:buChar char="q"/>
            </a:pPr>
            <a:endParaRPr lang="en-US" sz="1400" dirty="0"/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Introdução	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908720"/>
            <a:ext cx="7452320" cy="1178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sz="2800" dirty="0"/>
              <a:t> </a:t>
            </a:r>
            <a:r>
              <a:rPr lang="pt-PT" sz="2800" dirty="0" smtClean="0"/>
              <a:t>Âmbito do trabalho – Aplicações Informáticas;</a:t>
            </a:r>
          </a:p>
          <a:p>
            <a:pPr>
              <a:buFont typeface="Wingdings" pitchFamily="2" charset="2"/>
              <a:buChar char="q"/>
            </a:pPr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sz="2800" dirty="0" smtClean="0"/>
              <a:t> Gestão de conteúdos com aplicações baseadas na Web;</a:t>
            </a:r>
          </a:p>
          <a:p>
            <a:r>
              <a:rPr lang="pt-PT" sz="2800" dirty="0"/>
              <a:t> </a:t>
            </a:r>
            <a:r>
              <a:rPr lang="pt-PT" sz="2800" dirty="0" smtClean="0"/>
              <a:t>         </a:t>
            </a:r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sz="2800" dirty="0"/>
              <a:t> </a:t>
            </a:r>
            <a:r>
              <a:rPr lang="pt-PT" sz="2800" dirty="0" smtClean="0"/>
              <a:t>MAHARA</a:t>
            </a:r>
          </a:p>
          <a:p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sz="2800" dirty="0"/>
              <a:t> </a:t>
            </a:r>
            <a:r>
              <a:rPr lang="pt-PT" sz="2800" dirty="0" smtClean="0"/>
              <a:t>Portefólios  Electrónicos.</a:t>
            </a:r>
          </a:p>
          <a:p>
            <a:endParaRPr lang="pt-PT" dirty="0" smtClean="0"/>
          </a:p>
          <a:p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en-US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0"/>
            <a:ext cx="6096000" cy="838200"/>
          </a:xfrm>
        </p:spPr>
        <p:txBody>
          <a:bodyPr/>
          <a:lstStyle/>
          <a:p>
            <a:r>
              <a:rPr lang="pt-PT" sz="3200" dirty="0" smtClean="0"/>
              <a:t>Bibliografia (</a:t>
            </a:r>
            <a:r>
              <a:rPr lang="pt-PT" sz="3200" dirty="0" err="1" smtClean="0"/>
              <a:t>Cont</a:t>
            </a:r>
            <a:r>
              <a:rPr lang="pt-PT" sz="3200" dirty="0" smtClean="0"/>
              <a:t>.)		</a:t>
            </a:r>
            <a:endParaRPr lang="en-US" sz="3200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6096000" cy="2304256"/>
          </a:xfrm>
        </p:spPr>
        <p:txBody>
          <a:bodyPr>
            <a:noAutofit/>
          </a:bodyPr>
          <a:lstStyle/>
          <a:p>
            <a:pPr lvl="0" algn="l">
              <a:buFont typeface="Wingdings" pitchFamily="2" charset="2"/>
              <a:buChar char="q"/>
            </a:pPr>
            <a:r>
              <a:rPr lang="pt-PT" sz="1400" dirty="0"/>
              <a:t>Portfolio Digital [Em Linha]. [</a:t>
            </a:r>
            <a:r>
              <a:rPr lang="pt-PT" sz="1400" dirty="0" err="1"/>
              <a:t>Consult</a:t>
            </a:r>
            <a:r>
              <a:rPr lang="pt-PT" sz="1400" dirty="0"/>
              <a:t>. 9 de Out. 2011]. Disponível em WWW &lt;URL: </a:t>
            </a:r>
            <a:r>
              <a:rPr lang="pt-PT" sz="1400" u="sng" dirty="0">
                <a:hlinkClick r:id="rId2"/>
              </a:rPr>
              <a:t>http://pt.scribd.com/doc/549088/PORTFOLIO-DIGITAL</a:t>
            </a:r>
            <a:r>
              <a:rPr lang="pt-PT" sz="1400" u="sng" dirty="0" smtClean="0">
                <a:hlinkClick r:id="rId2"/>
              </a:rPr>
              <a:t>/</a:t>
            </a:r>
            <a:r>
              <a:rPr lang="pt-PT" sz="1400" dirty="0" smtClean="0"/>
              <a:t>&gt;</a:t>
            </a:r>
          </a:p>
          <a:p>
            <a:pPr lvl="0" algn="l">
              <a:buFont typeface="Wingdings" pitchFamily="2" charset="2"/>
              <a:buChar char="q"/>
            </a:pPr>
            <a:endParaRPr lang="pt-PT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Portfolio Digital [Em Linha]. [</a:t>
            </a:r>
            <a:r>
              <a:rPr lang="pt-PT" sz="1400" dirty="0" err="1"/>
              <a:t>Consult</a:t>
            </a:r>
            <a:r>
              <a:rPr lang="pt-PT" sz="1400" dirty="0"/>
              <a:t>. 9 de Out. 2011]. Disponível em WWW &lt;URL: </a:t>
            </a:r>
            <a:r>
              <a:rPr lang="pt-PT" sz="1400" u="sng" dirty="0">
                <a:hlinkClick r:id="rId3"/>
              </a:rPr>
              <a:t>http://www.slideshare.net/MARLENE82/portfolio-digital-4142565</a:t>
            </a:r>
            <a:r>
              <a:rPr lang="pt-PT" sz="1400" u="sng" dirty="0" smtClean="0">
                <a:hlinkClick r:id="rId3"/>
              </a:rPr>
              <a:t>/</a:t>
            </a:r>
            <a:r>
              <a:rPr lang="pt-PT" sz="1400" dirty="0" smtClean="0"/>
              <a:t>&gt;</a:t>
            </a:r>
          </a:p>
          <a:p>
            <a:pPr lvl="0" algn="l"/>
            <a:endParaRPr lang="en-US" sz="1400" dirty="0"/>
          </a:p>
          <a:p>
            <a:pPr algn="l">
              <a:buFont typeface="Wingdings" pitchFamily="2" charset="2"/>
              <a:buChar char="q"/>
            </a:pPr>
            <a:r>
              <a:rPr lang="pt-PT" sz="1400" dirty="0" smtClean="0"/>
              <a:t> Portfolio </a:t>
            </a:r>
            <a:r>
              <a:rPr lang="pt-PT" sz="1400" dirty="0"/>
              <a:t>Electrónico [Em Linha]. [</a:t>
            </a:r>
            <a:r>
              <a:rPr lang="pt-PT" sz="1400" dirty="0" err="1"/>
              <a:t>Consult</a:t>
            </a:r>
            <a:r>
              <a:rPr lang="pt-PT" sz="1400" dirty="0"/>
              <a:t>. 9 de Out. 2011]. Disponível em WWW &lt;URL: </a:t>
            </a:r>
            <a:r>
              <a:rPr lang="pt-PT" sz="1400" u="sng" dirty="0">
                <a:hlinkClick r:id="rId4"/>
              </a:rPr>
              <a:t>http://oafurtiga.blogspot.com/2007/05/portflio-electrnico.html/</a:t>
            </a:r>
            <a:r>
              <a:rPr lang="pt-PT" sz="1400" dirty="0"/>
              <a:t>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 err="1"/>
              <a:t>Portfólios</a:t>
            </a:r>
            <a:r>
              <a:rPr lang="pt-PT" sz="1400" dirty="0"/>
              <a:t> electrónicos [Em Linha]. [</a:t>
            </a:r>
            <a:r>
              <a:rPr lang="pt-PT" sz="1400" dirty="0" err="1"/>
              <a:t>Consult</a:t>
            </a:r>
            <a:r>
              <a:rPr lang="pt-PT" sz="1400" dirty="0"/>
              <a:t>. 13 de Out. 2011]. Disponível em WWW &lt;URL: https://docs.google.com/present/view? Hl&amp;id=dcbrcd39_567hg9sfgdt/&gt;</a:t>
            </a:r>
            <a:endParaRPr lang="en-US" sz="1400" dirty="0"/>
          </a:p>
          <a:p>
            <a:pPr algn="l"/>
            <a:endParaRPr lang="en-US" sz="1400" dirty="0"/>
          </a:p>
          <a:p>
            <a:pPr lvl="0" algn="l">
              <a:buFont typeface="Wingdings" pitchFamily="2" charset="2"/>
              <a:buChar char="q"/>
            </a:pPr>
            <a:r>
              <a:rPr lang="pt-PT" sz="1400" dirty="0"/>
              <a:t>PRENSKY, </a:t>
            </a:r>
            <a:r>
              <a:rPr lang="pt-PT" sz="1400" dirty="0" err="1"/>
              <a:t>Marc</a:t>
            </a:r>
            <a:r>
              <a:rPr lang="pt-PT" sz="1400" dirty="0"/>
              <a:t> – Digital </a:t>
            </a:r>
            <a:r>
              <a:rPr lang="pt-PT" sz="1400" dirty="0" err="1"/>
              <a:t>Natives</a:t>
            </a:r>
            <a:r>
              <a:rPr lang="pt-PT" sz="1400" dirty="0"/>
              <a:t>, Digital </a:t>
            </a:r>
            <a:r>
              <a:rPr lang="pt-PT" sz="1400" dirty="0" err="1"/>
              <a:t>Imigrants</a:t>
            </a:r>
            <a:r>
              <a:rPr lang="pt-PT" sz="1400" dirty="0"/>
              <a:t> [Em Linha]. [</a:t>
            </a:r>
            <a:r>
              <a:rPr lang="pt-PT" sz="1400" dirty="0" err="1"/>
              <a:t>Consult</a:t>
            </a:r>
            <a:r>
              <a:rPr lang="pt-PT" sz="1400" dirty="0"/>
              <a:t>. 2 de Jan. 2012]. Disponível em WWW &lt;URL: </a:t>
            </a:r>
            <a:r>
              <a:rPr lang="pt-PT" sz="1400" u="sng" dirty="0">
                <a:hlinkClick r:id="rId5"/>
              </a:rPr>
              <a:t>http://www.marcprensky.com/writing/Prensky%20-%20Digital%20Natives,%20Digital%20Immigrants%20-%20Part1.pdf</a:t>
            </a:r>
            <a:r>
              <a:rPr lang="pt-PT" sz="1400" dirty="0"/>
              <a:t>&gt;</a:t>
            </a:r>
            <a:endParaRPr lang="en-US" sz="1400" dirty="0"/>
          </a:p>
          <a:p>
            <a:pPr lvl="0"/>
            <a:endParaRPr lang="pt-PT" sz="1400" dirty="0" smtClean="0"/>
          </a:p>
          <a:p>
            <a:pPr lvl="0"/>
            <a:endParaRPr lang="en-US" sz="1400" dirty="0"/>
          </a:p>
          <a:p>
            <a:r>
              <a:rPr lang="pt-PT" sz="1400" dirty="0"/>
              <a:t> </a:t>
            </a:r>
            <a:endParaRPr lang="en-US" sz="1400" dirty="0" smtClean="0"/>
          </a:p>
          <a:p>
            <a:pPr lvl="0" algn="l" eaLnBrk="0" hangingPunct="0">
              <a:spcBef>
                <a:spcPct val="0"/>
              </a:spcBef>
            </a:pPr>
            <a:endParaRPr lang="pt-PT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endParaRPr lang="en-US" sz="1400" dirty="0"/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q"/>
            </a:pPr>
            <a:endParaRPr kumimoji="0" lang="pt-P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PLE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908720"/>
            <a:ext cx="7452320" cy="1252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sz="2800" dirty="0"/>
              <a:t> </a:t>
            </a:r>
            <a:r>
              <a:rPr lang="pt-PT" dirty="0" smtClean="0"/>
              <a:t>PLE –  Ambiente Pessoal de Aprendizagem</a:t>
            </a:r>
          </a:p>
          <a:p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Ferramentas </a:t>
            </a:r>
            <a:r>
              <a:rPr lang="pt-PT" dirty="0"/>
              <a:t>que </a:t>
            </a:r>
            <a:r>
              <a:rPr lang="pt-PT" dirty="0" smtClean="0"/>
              <a:t>trabalham </a:t>
            </a:r>
            <a:r>
              <a:rPr lang="pt-PT" dirty="0"/>
              <a:t>com o intuito de criar um espaço virtual onde se pode juntar os diferentes métodos, processos e técnicas de aprendizagem, de ensino e até de pesquisa, tudo num único local.</a:t>
            </a:r>
            <a:endParaRPr lang="en-US" dirty="0"/>
          </a:p>
          <a:p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dirty="0"/>
              <a:t>I</a:t>
            </a:r>
            <a:r>
              <a:rPr lang="pt-PT" dirty="0" smtClean="0"/>
              <a:t>ntegrar </a:t>
            </a:r>
            <a:r>
              <a:rPr lang="pt-PT" dirty="0"/>
              <a:t>determinados serviços digitais que serão subscritos pelos utilizadores, t</a:t>
            </a:r>
            <a:r>
              <a:rPr lang="pt-PT" dirty="0" smtClean="0"/>
              <a:t>ais </a:t>
            </a:r>
            <a:r>
              <a:rPr lang="pt-PT" dirty="0"/>
              <a:t>como</a:t>
            </a:r>
            <a:r>
              <a:rPr lang="pt-PT" dirty="0" smtClean="0"/>
              <a:t>: partilha </a:t>
            </a:r>
            <a:r>
              <a:rPr lang="pt-PT" dirty="0"/>
              <a:t>de fotografias, Links, trabalhos académicos, </a:t>
            </a:r>
            <a:r>
              <a:rPr lang="pt-PT" dirty="0" err="1"/>
              <a:t>Posts</a:t>
            </a:r>
            <a:r>
              <a:rPr lang="pt-PT" dirty="0"/>
              <a:t>, resolução de exercícios, uso de chat em caso de dúvidas, entre </a:t>
            </a:r>
            <a:r>
              <a:rPr lang="pt-PT" dirty="0" smtClean="0"/>
              <a:t>outros.</a:t>
            </a:r>
          </a:p>
          <a:p>
            <a:pPr>
              <a:buFont typeface="Wingdings" pitchFamily="2" charset="2"/>
              <a:buChar char="q"/>
            </a:pPr>
            <a:endParaRPr lang="pt-PT" sz="2800" dirty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en-US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err="1" smtClean="0"/>
              <a:t>PLEfolio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908720"/>
            <a:ext cx="7452320" cy="1184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sz="2800" dirty="0"/>
              <a:t> </a:t>
            </a:r>
            <a:r>
              <a:rPr lang="pt-PT" sz="2800" dirty="0" smtClean="0"/>
              <a:t>PLE –  Ambiente Pessoal de</a:t>
            </a:r>
          </a:p>
          <a:p>
            <a:r>
              <a:rPr lang="pt-PT" sz="2800" dirty="0" smtClean="0"/>
              <a:t> Aprendizagem</a:t>
            </a:r>
          </a:p>
          <a:p>
            <a:endParaRPr lang="pt-PT" sz="2800" dirty="0"/>
          </a:p>
          <a:p>
            <a:pPr>
              <a:buFont typeface="Wingdings" pitchFamily="2" charset="2"/>
              <a:buChar char="q"/>
            </a:pPr>
            <a:r>
              <a:rPr lang="pt-PT" sz="2800" dirty="0" err="1" smtClean="0"/>
              <a:t>PLEfolio-</a:t>
            </a:r>
            <a:r>
              <a:rPr lang="pt-PT" sz="2800" dirty="0" smtClean="0"/>
              <a:t>  PLE + </a:t>
            </a:r>
            <a:r>
              <a:rPr lang="pt-PT" sz="2800" dirty="0"/>
              <a:t>portefólio </a:t>
            </a:r>
            <a:r>
              <a:rPr lang="pt-PT" sz="2800" dirty="0" smtClean="0"/>
              <a:t>electrónico</a:t>
            </a:r>
          </a:p>
          <a:p>
            <a:endParaRPr lang="pt-PT" sz="2800" dirty="0" smtClean="0"/>
          </a:p>
          <a:p>
            <a:r>
              <a:rPr lang="pt-PT" sz="2800" dirty="0" smtClean="0"/>
              <a:t>	Conjunto </a:t>
            </a:r>
            <a:r>
              <a:rPr lang="pt-PT" sz="2800" dirty="0"/>
              <a:t>organizado e planeado </a:t>
            </a:r>
            <a:r>
              <a:rPr lang="pt-PT" sz="2800" dirty="0" smtClean="0"/>
              <a:t>de                                                   	trabalhos </a:t>
            </a:r>
            <a:r>
              <a:rPr lang="pt-PT" sz="2800" dirty="0"/>
              <a:t>produzidos pelo aluno que </a:t>
            </a:r>
            <a:r>
              <a:rPr lang="pt-PT" sz="2800" dirty="0" smtClean="0"/>
              <a:t>	demonstram </a:t>
            </a:r>
            <a:r>
              <a:rPr lang="pt-PT" sz="2800" dirty="0"/>
              <a:t>o seu progresso e </a:t>
            </a:r>
            <a:r>
              <a:rPr lang="pt-PT" sz="2800" dirty="0" smtClean="0"/>
              <a:t>	desenvolvimento</a:t>
            </a:r>
          </a:p>
          <a:p>
            <a:pPr>
              <a:buFont typeface="Wingdings" pitchFamily="2" charset="2"/>
              <a:buChar char="q"/>
            </a:pPr>
            <a:endParaRPr lang="pt-PT" sz="2800" dirty="0" smtClean="0"/>
          </a:p>
          <a:p>
            <a:pPr>
              <a:buFont typeface="Wingdings" pitchFamily="2" charset="2"/>
              <a:buChar char="q"/>
            </a:pPr>
            <a:endParaRPr lang="pt-PT" sz="2800" dirty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en-US" dirty="0"/>
          </a:p>
        </p:txBody>
      </p:sp>
      <p:sp>
        <p:nvSpPr>
          <p:cNvPr id="5" name="Seta para baixo 4"/>
          <p:cNvSpPr/>
          <p:nvPr/>
        </p:nvSpPr>
        <p:spPr>
          <a:xfrm>
            <a:off x="3635896" y="3068960"/>
            <a:ext cx="50405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Portfólio Electrónico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539552" y="404665"/>
            <a:ext cx="68407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endParaRPr lang="pt-PT" sz="2800" dirty="0" smtClean="0"/>
          </a:p>
          <a:p>
            <a:pPr lvl="0"/>
            <a:r>
              <a:rPr lang="pt-PT" sz="2800" dirty="0" smtClean="0"/>
              <a:t>Vantagens:</a:t>
            </a:r>
          </a:p>
          <a:p>
            <a:pPr lvl="0"/>
            <a:endParaRPr lang="pt-PT" sz="2800" dirty="0"/>
          </a:p>
          <a:p>
            <a:pPr lvl="0">
              <a:buFont typeface="Wingdings" pitchFamily="2" charset="2"/>
              <a:buChar char="q"/>
            </a:pPr>
            <a:r>
              <a:rPr lang="pt-PT" dirty="0" smtClean="0"/>
              <a:t>A </a:t>
            </a:r>
            <a:r>
              <a:rPr lang="pt-PT" dirty="0"/>
              <a:t>reflexão do aluno acerca do seu próprio trabalho, preparando-o para um mercado de trabalho cada vez mais competitivo</a:t>
            </a:r>
            <a:r>
              <a:rPr lang="pt-PT" dirty="0" smtClean="0"/>
              <a:t>;</a:t>
            </a:r>
          </a:p>
          <a:p>
            <a:pPr lvl="0">
              <a:buFont typeface="Wingdings" pitchFamily="2" charset="2"/>
              <a:buChar char="q"/>
            </a:pPr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/>
              <a:t>Identificação precisa dos progressos alcançados e das dificuldades sentidas</a:t>
            </a:r>
            <a:r>
              <a:rPr lang="pt-PT" dirty="0" smtClean="0"/>
              <a:t>;</a:t>
            </a:r>
          </a:p>
          <a:p>
            <a:pPr lvl="0">
              <a:buFont typeface="Wingdings" pitchFamily="2" charset="2"/>
              <a:buChar char="q"/>
            </a:pPr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/>
              <a:t>Facilita o conhecimento mais profundo por parte dos professores que conseguem avaliar melhor o aluno e ficar a conhecer as suas características.</a:t>
            </a:r>
            <a:endParaRPr lang="en-US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INSTALAÇÃO DO MAHARA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Guiões disponibilizados;</a:t>
            </a:r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Instalação de XAMPP 1.7.1;</a:t>
            </a:r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r>
              <a:rPr lang="pt-PT" dirty="0" smtClean="0"/>
              <a:t>    </a:t>
            </a:r>
          </a:p>
          <a:p>
            <a:r>
              <a:rPr lang="pt-PT" dirty="0"/>
              <a:t>	</a:t>
            </a:r>
            <a:r>
              <a:rPr lang="pt-PT" dirty="0" smtClean="0"/>
              <a:t>Arranque da instalação </a:t>
            </a:r>
            <a:r>
              <a:rPr lang="pt-PT" dirty="0" err="1" smtClean="0"/>
              <a:t>Mahara</a:t>
            </a:r>
            <a:endParaRPr lang="pt-PT" dirty="0" smtClean="0"/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Sem Integração com o </a:t>
            </a:r>
            <a:r>
              <a:rPr lang="pt-PT" dirty="0" err="1" smtClean="0"/>
              <a:t>Moodle</a:t>
            </a:r>
            <a:r>
              <a:rPr lang="pt-PT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6" name="Imagem 5" descr="C:\Documents and Settings\André Teixeira\Ambiente de trabalho\Faculdade\3ºano - 1ro semestre\ai\3ro trabalho\Xampp1.73 Mahara1.3.2 Moodle2.0\Mahara132\Mahara_Integraçã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056"/>
            <a:ext cx="7164288" cy="292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ta para baixo 9"/>
          <p:cNvSpPr/>
          <p:nvPr/>
        </p:nvSpPr>
        <p:spPr>
          <a:xfrm>
            <a:off x="2555776" y="2132856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err="1" smtClean="0"/>
              <a:t>Mahara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PT" dirty="0" smtClean="0"/>
              <a:t>Ferramenta </a:t>
            </a:r>
            <a:r>
              <a:rPr lang="pt-PT" dirty="0"/>
              <a:t>vocacionada para a criação de portefólios </a:t>
            </a:r>
            <a:r>
              <a:rPr lang="pt-PT" dirty="0" smtClean="0"/>
              <a:t>electrónicos;</a:t>
            </a:r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Facilita </a:t>
            </a:r>
            <a:r>
              <a:rPr lang="pt-PT" dirty="0"/>
              <a:t>o desenvolvimento de redes sociais que criam grupos e comunidades </a:t>
            </a:r>
            <a:r>
              <a:rPr lang="pt-PT" dirty="0" smtClean="0"/>
              <a:t>online;</a:t>
            </a:r>
          </a:p>
          <a:p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Software </a:t>
            </a:r>
            <a:r>
              <a:rPr lang="pt-PT" dirty="0" err="1"/>
              <a:t>open</a:t>
            </a:r>
            <a:r>
              <a:rPr lang="pt-PT" dirty="0"/>
              <a:t> </a:t>
            </a:r>
            <a:r>
              <a:rPr lang="pt-PT" dirty="0" err="1" smtClean="0"/>
              <a:t>source</a:t>
            </a:r>
            <a:r>
              <a:rPr lang="pt-PT" dirty="0" smtClean="0"/>
              <a:t>;</a:t>
            </a:r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/>
              <a:t>C</a:t>
            </a:r>
            <a:r>
              <a:rPr lang="pt-PT" dirty="0" smtClean="0"/>
              <a:t>ontrolo </a:t>
            </a:r>
            <a:r>
              <a:rPr lang="pt-PT" dirty="0"/>
              <a:t>da informação que </a:t>
            </a:r>
            <a:r>
              <a:rPr lang="pt-PT" dirty="0" smtClean="0"/>
              <a:t>se disponibiliza </a:t>
            </a:r>
            <a:r>
              <a:rPr lang="pt-PT" dirty="0"/>
              <a:t>e </a:t>
            </a:r>
            <a:r>
              <a:rPr lang="pt-PT" dirty="0" smtClean="0"/>
              <a:t>se partilha com </a:t>
            </a:r>
            <a:r>
              <a:rPr lang="pt-PT" dirty="0"/>
              <a:t>outros </a:t>
            </a:r>
            <a:r>
              <a:rPr lang="pt-PT" dirty="0" smtClean="0"/>
              <a:t>utilizadores;</a:t>
            </a:r>
          </a:p>
          <a:p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/>
              <a:t>I</a:t>
            </a:r>
            <a:r>
              <a:rPr lang="pt-PT" dirty="0" smtClean="0"/>
              <a:t>mportação </a:t>
            </a:r>
            <a:r>
              <a:rPr lang="pt-PT" dirty="0"/>
              <a:t>e exportação de </a:t>
            </a:r>
            <a:r>
              <a:rPr lang="pt-PT" dirty="0" smtClean="0"/>
              <a:t>dados; </a:t>
            </a:r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Integração </a:t>
            </a:r>
            <a:r>
              <a:rPr lang="pt-PT" dirty="0"/>
              <a:t>com o </a:t>
            </a:r>
            <a:r>
              <a:rPr lang="pt-PT" dirty="0" err="1"/>
              <a:t>moodle</a:t>
            </a:r>
            <a:r>
              <a:rPr lang="pt-PT" dirty="0"/>
              <a:t>.</a:t>
            </a:r>
            <a:endParaRPr lang="en-US" dirty="0"/>
          </a:p>
          <a:p>
            <a:pPr>
              <a:buFont typeface="Wingdings" pitchFamily="2" charset="2"/>
              <a:buChar char="q"/>
            </a:pPr>
            <a:endParaRPr lang="pt-PT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836712"/>
            <a:ext cx="6948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E</a:t>
            </a:r>
            <a:r>
              <a:rPr lang="pt-PT" b="1" dirty="0" smtClean="0"/>
              <a:t>tapas:</a:t>
            </a:r>
          </a:p>
          <a:p>
            <a:endParaRPr lang="pt-PT" dirty="0"/>
          </a:p>
          <a:p>
            <a:pPr lvl="0">
              <a:buFont typeface="Wingdings" pitchFamily="2" charset="2"/>
              <a:buChar char="q"/>
            </a:pPr>
            <a:r>
              <a:rPr lang="pt-PT" dirty="0"/>
              <a:t>Decidir necessidades e determinar </a:t>
            </a:r>
            <a:r>
              <a:rPr lang="pt-PT" dirty="0" smtClean="0"/>
              <a:t>audiência;</a:t>
            </a:r>
          </a:p>
          <a:p>
            <a:pPr lvl="0"/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/>
              <a:t>Determinar o conteúdo a incluir e em que </a:t>
            </a:r>
            <a:r>
              <a:rPr lang="pt-PT" dirty="0" smtClean="0"/>
              <a:t>sequência;</a:t>
            </a:r>
          </a:p>
          <a:p>
            <a:pPr lvl="0"/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/>
              <a:t>Recolher e organizar o conteúdo a </a:t>
            </a:r>
            <a:r>
              <a:rPr lang="pt-PT" dirty="0" smtClean="0"/>
              <a:t>apresentar;</a:t>
            </a:r>
          </a:p>
          <a:p>
            <a:pPr lvl="0"/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 smtClean="0"/>
              <a:t>Implementar;</a:t>
            </a:r>
          </a:p>
          <a:p>
            <a:pPr lvl="0"/>
            <a:endParaRPr lang="en-US" dirty="0"/>
          </a:p>
          <a:p>
            <a:pPr lvl="0">
              <a:buFont typeface="Wingdings" pitchFamily="2" charset="2"/>
              <a:buChar char="q"/>
            </a:pPr>
            <a:r>
              <a:rPr lang="pt-PT" dirty="0" smtClean="0"/>
              <a:t>Testar.</a:t>
            </a:r>
          </a:p>
          <a:p>
            <a:pPr lvl="0">
              <a:buFont typeface="Wingdings" pitchFamily="2" charset="2"/>
              <a:buChar char="q"/>
            </a:pPr>
            <a:endParaRPr lang="pt-PT" dirty="0"/>
          </a:p>
          <a:p>
            <a:pPr lvl="0"/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173913" cy="685800"/>
          </a:xfrm>
        </p:spPr>
        <p:txBody>
          <a:bodyPr/>
          <a:lstStyle/>
          <a:p>
            <a:pPr algn="ctr"/>
            <a:r>
              <a:rPr lang="pt-PT" sz="3200" dirty="0" smtClean="0"/>
              <a:t>Portefólios Electrónicos (</a:t>
            </a:r>
            <a:r>
              <a:rPr lang="pt-PT" sz="3200" dirty="0" err="1"/>
              <a:t>C</a:t>
            </a:r>
            <a:r>
              <a:rPr lang="pt-PT" sz="3200" dirty="0" err="1" smtClean="0"/>
              <a:t>ont</a:t>
            </a:r>
            <a:r>
              <a:rPr lang="pt-PT" sz="3200" dirty="0" smtClean="0"/>
              <a:t>.)</a:t>
            </a:r>
            <a:endParaRPr lang="en-US" sz="3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980728"/>
            <a:ext cx="69482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 </a:t>
            </a:r>
            <a:r>
              <a:rPr lang="pt-PT" dirty="0" smtClean="0"/>
              <a:t>Portefólio de André</a:t>
            </a:r>
          </a:p>
          <a:p>
            <a:r>
              <a:rPr lang="pt-PT" dirty="0" smtClean="0"/>
              <a:t> </a:t>
            </a:r>
          </a:p>
          <a:p>
            <a:endParaRPr lang="pt-PT" b="1" dirty="0"/>
          </a:p>
          <a:p>
            <a:endParaRPr lang="pt-PT" b="1" dirty="0" smtClean="0"/>
          </a:p>
          <a:p>
            <a:r>
              <a:rPr lang="pt-PT" b="1" dirty="0"/>
              <a:t> </a:t>
            </a:r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pt-PT" b="1" dirty="0" smtClean="0"/>
          </a:p>
          <a:p>
            <a:endParaRPr lang="pt-PT" b="1" dirty="0"/>
          </a:p>
          <a:p>
            <a:endParaRPr lang="en-US" b="1" dirty="0"/>
          </a:p>
        </p:txBody>
      </p:sp>
      <p:pic>
        <p:nvPicPr>
          <p:cNvPr id="5" name="Imagem 4" descr="C:\Documents and Settings\André Teixeira\Ambiente de trabalho\Faculdade\3ºano - 1ro semestre\ai\3ro trabalho\ANDRE PC\André0 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 descr="C:\Documents and Settings\André Teixeira\Ambiente de trabalho\Faculdade\3ºano - 1ro semestre\ai\3ro trabalho\ANDRE PC\André0 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9490"/>
            <a:ext cx="9144000" cy="305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F279-1115-4B3B-85E4-56E0C8980F8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_revolution">
  <a:themeElements>
    <a:clrScheme name="Tema do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Haettenschweiler"/>
        <a:ea typeface=""/>
        <a:cs typeface=""/>
      </a:majorFont>
      <a:minorFont>
        <a:latin typeface="Eurosti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o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digital_revolution</Template>
  <TotalTime>202</TotalTime>
  <Words>815</Words>
  <Application>Microsoft Office PowerPoint</Application>
  <PresentationFormat>Apresentação no Ecrã (4:3)</PresentationFormat>
  <Paragraphs>355</Paragraphs>
  <Slides>20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1" baseType="lpstr">
      <vt:lpstr>digital_revolution</vt:lpstr>
      <vt:lpstr> Gestão de Conteúdos com Aplicações Instaladas em Servidores </vt:lpstr>
      <vt:lpstr>Introdução </vt:lpstr>
      <vt:lpstr>PLE</vt:lpstr>
      <vt:lpstr>PLEfolio</vt:lpstr>
      <vt:lpstr>Portfólio Electrónico</vt:lpstr>
      <vt:lpstr>INSTALAÇÃO DO MAHARA</vt:lpstr>
      <vt:lpstr>Mahara</vt:lpstr>
      <vt:lpstr>Portefólios Electrónicos</vt:lpstr>
      <vt:lpstr>Portefólios Electrónicos (Cont.)</vt:lpstr>
      <vt:lpstr>Portefólios Electrónicos (Cont.)</vt:lpstr>
      <vt:lpstr>Portefólios Electrónicos (Cont.)</vt:lpstr>
      <vt:lpstr>Portefólios Electrónicos (Cont.)</vt:lpstr>
      <vt:lpstr>Portefólios Electrónicos (Cont.)</vt:lpstr>
      <vt:lpstr>Portefólios Electrónicos (Cont.)</vt:lpstr>
      <vt:lpstr>Portefólios Electrónicos (Cont.)</vt:lpstr>
      <vt:lpstr>Conclusão</vt:lpstr>
      <vt:lpstr>Questões</vt:lpstr>
      <vt:lpstr>Bibliografia </vt:lpstr>
      <vt:lpstr>Bibliografia (Cont.) </vt:lpstr>
      <vt:lpstr>Bibliografia (Cont.)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Revolution</dc:title>
  <dc:creator>André</dc:creator>
  <cp:lastModifiedBy>André</cp:lastModifiedBy>
  <cp:revision>28</cp:revision>
  <dcterms:created xsi:type="dcterms:W3CDTF">2012-01-12T19:22:15Z</dcterms:created>
  <dcterms:modified xsi:type="dcterms:W3CDTF">2012-01-15T20:18:33Z</dcterms:modified>
</cp:coreProperties>
</file>